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3" r:id="rId3"/>
  </p:sldMasterIdLst>
  <p:notesMasterIdLst>
    <p:notesMasterId r:id="rId7"/>
  </p:notesMasterIdLst>
  <p:handoutMasterIdLst>
    <p:handoutMasterId r:id="rId9"/>
  </p:handoutMasterIdLst>
  <p:sldIdLst>
    <p:sldId id="675" r:id="rId4"/>
    <p:sldId id="664" r:id="rId5"/>
    <p:sldId id="660" r:id="rId6"/>
    <p:sldId id="661" r:id="rId8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303B680-E88E-4468-ADE1-7C556EA40256}">
          <p14:sldIdLst>
            <p14:sldId id="675"/>
            <p14:sldId id="664"/>
            <p14:sldId id="660"/>
            <p14:sldId id="6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96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D8"/>
    <a:srgbClr val="15A7DB"/>
    <a:srgbClr val="66CCFF"/>
    <a:srgbClr val="5DA6D3"/>
    <a:srgbClr val="FFFFFF"/>
    <a:srgbClr val="33CCFF"/>
    <a:srgbClr val="0066FF"/>
    <a:srgbClr val="23A9CD"/>
    <a:srgbClr val="F9F9F9"/>
    <a:srgbClr val="359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3123" autoAdjust="0"/>
  </p:normalViewPr>
  <p:slideViewPr>
    <p:cSldViewPr>
      <p:cViewPr varScale="1">
        <p:scale>
          <a:sx n="79" d="100"/>
          <a:sy n="79" d="100"/>
        </p:scale>
        <p:origin x="792" y="72"/>
      </p:cViewPr>
      <p:guideLst>
        <p:guide orient="horz" pos="2196"/>
        <p:guide pos="38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133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CE7A0031-34A0-45CE-84AC-47C48EC54FA4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34ECA631-55FB-470D-911E-C26A0ED6032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6D838F5F-B707-4A42-9E5E-7F316EB88788}" type="slidenum">
              <a:rPr lang="zh-CN" altLang="en-US"/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838F5F-B707-4A42-9E5E-7F316EB88788}" type="slidenum">
              <a:rPr lang="zh-CN" altLang="en-US" smtClean="0"/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838F5F-B707-4A42-9E5E-7F316EB88788}" type="slidenum">
              <a:rPr lang="zh-CN" altLang="en-US" smtClean="0"/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7" Type="http://schemas.openxmlformats.org/officeDocument/2006/relationships/tags" Target="../tags/tag104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2" Type="http://schemas.openxmlformats.org/officeDocument/2006/relationships/theme" Target="../theme/theme1.xml"/><Relationship Id="rId61" Type="http://schemas.openxmlformats.org/officeDocument/2006/relationships/tags" Target="../tags/tag62.xml"/><Relationship Id="rId60" Type="http://schemas.openxmlformats.org/officeDocument/2006/relationships/image" Target="../media/image1.png"/><Relationship Id="rId6" Type="http://schemas.openxmlformats.org/officeDocument/2006/relationships/slideLayout" Target="../slideLayouts/slideLayout6.xml"/><Relationship Id="rId59" Type="http://schemas.openxmlformats.org/officeDocument/2006/relationships/tags" Target="../tags/tag61.xml"/><Relationship Id="rId58" Type="http://schemas.openxmlformats.org/officeDocument/2006/relationships/tags" Target="../tags/tag60.xml"/><Relationship Id="rId57" Type="http://schemas.openxmlformats.org/officeDocument/2006/relationships/tags" Target="../tags/tag59.xml"/><Relationship Id="rId56" Type="http://schemas.openxmlformats.org/officeDocument/2006/relationships/tags" Target="../tags/tag58.xml"/><Relationship Id="rId55" Type="http://schemas.openxmlformats.org/officeDocument/2006/relationships/tags" Target="../tags/tag57.xml"/><Relationship Id="rId54" Type="http://schemas.openxmlformats.org/officeDocument/2006/relationships/slideLayout" Target="../slideLayouts/slideLayout54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.xml"/><Relationship Id="rId49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6.xml"/><Relationship Id="rId18" Type="http://schemas.openxmlformats.org/officeDocument/2006/relationships/theme" Target="../theme/theme2.xml"/><Relationship Id="rId17" Type="http://schemas.openxmlformats.org/officeDocument/2006/relationships/tags" Target="../tags/tag124.xml"/><Relationship Id="rId16" Type="http://schemas.openxmlformats.org/officeDocument/2006/relationships/tags" Target="../tags/tag123.xml"/><Relationship Id="rId15" Type="http://schemas.openxmlformats.org/officeDocument/2006/relationships/tags" Target="../tags/tag122.xml"/><Relationship Id="rId14" Type="http://schemas.openxmlformats.org/officeDocument/2006/relationships/tags" Target="../tags/tag121.xml"/><Relationship Id="rId13" Type="http://schemas.openxmlformats.org/officeDocument/2006/relationships/tags" Target="../tags/tag120.xml"/><Relationship Id="rId12" Type="http://schemas.openxmlformats.org/officeDocument/2006/relationships/tags" Target="../tags/tag119.xml"/><Relationship Id="rId11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5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60"/>
          <a:stretch>
            <a:fillRect/>
          </a:stretch>
        </p:blipFill>
        <p:spPr>
          <a:xfrm>
            <a:off x="10282200" y="65475"/>
            <a:ext cx="1295400" cy="542925"/>
          </a:xfrm>
          <a:prstGeom prst="rect">
            <a:avLst/>
          </a:prstGeom>
        </p:spPr>
      </p:pic>
    </p:spTree>
    <p:custDataLst>
      <p:tags r:id="rId61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7.xml"/><Relationship Id="rId6" Type="http://schemas.openxmlformats.org/officeDocument/2006/relationships/image" Target="../media/image4.png"/><Relationship Id="rId5" Type="http://schemas.openxmlformats.org/officeDocument/2006/relationships/tags" Target="../tags/tag127.xml"/><Relationship Id="rId4" Type="http://schemas.openxmlformats.org/officeDocument/2006/relationships/image" Target="../media/image3.png"/><Relationship Id="rId3" Type="http://schemas.openxmlformats.org/officeDocument/2006/relationships/tags" Target="../tags/tag126.xml"/><Relationship Id="rId2" Type="http://schemas.openxmlformats.org/officeDocument/2006/relationships/image" Target="../media/image2.png"/><Relationship Id="rId1" Type="http://schemas.openxmlformats.org/officeDocument/2006/relationships/tags" Target="../tags/tag1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image" Target="../media/image5.png"/><Relationship Id="rId1" Type="http://schemas.openxmlformats.org/officeDocument/2006/relationships/tags" Target="../tags/tag128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53.xml"/><Relationship Id="rId4" Type="http://schemas.openxmlformats.org/officeDocument/2006/relationships/image" Target="../media/image6.png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3.xml"/><Relationship Id="rId1" Type="http://schemas.openxmlformats.org/officeDocument/2006/relationships/tags" Target="../tags/tag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147147" y="63466"/>
            <a:ext cx="1711176" cy="609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23392" y="476672"/>
            <a:ext cx="26642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0" cap="none" spc="0" dirty="0">
                <a:ln w="0"/>
                <a:solidFill>
                  <a:srgbClr val="5DA6D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Product Overview</a:t>
            </a:r>
            <a:endParaRPr lang="zh-CN" altLang="en-US" sz="2400" b="0" cap="none" spc="0" dirty="0">
              <a:ln w="0"/>
              <a:solidFill>
                <a:srgbClr val="5DA6D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图片 1" descr="result_f2833c54-0edd-4f2b-ba6d-f34b9e5e6eb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922905" y="610870"/>
            <a:ext cx="5469890" cy="3646805"/>
          </a:xfrm>
          <a:prstGeom prst="rect">
            <a:avLst/>
          </a:prstGeom>
        </p:spPr>
      </p:pic>
      <p:pic>
        <p:nvPicPr>
          <p:cNvPr id="9" name="图片 8" descr="result_6d7b8480-eb16-44d7-9d1c-ae9e36018b5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-673100" y="2708910"/>
            <a:ext cx="5804535" cy="3869690"/>
          </a:xfrm>
          <a:prstGeom prst="rect">
            <a:avLst/>
          </a:prstGeom>
        </p:spPr>
      </p:pic>
      <p:pic>
        <p:nvPicPr>
          <p:cNvPr id="10" name="图片 9" descr="result_e3f07c9e-15db-4a4b-b805-b6b08a492b2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167755" y="2708910"/>
            <a:ext cx="5709920" cy="3806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55840" y="1196752"/>
            <a:ext cx="6600056" cy="5096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+mn-ea"/>
              </a:rPr>
              <a:t> AX1500 Wi-Fi 6 Router</a:t>
            </a:r>
            <a:endParaRPr lang="en-US" altLang="zh-CN" sz="1600" b="1" dirty="0">
              <a:latin typeface="+mn-ea"/>
            </a:endParaRPr>
          </a:p>
          <a:p>
            <a:endParaRPr lang="en-US" altLang="zh-CN" sz="1600" b="1" dirty="0">
              <a:latin typeface="+mn-ea"/>
            </a:endParaRPr>
          </a:p>
          <a:p>
            <a:r>
              <a:rPr lang="en-US" altLang="zh-CN" sz="1600" b="1" dirty="0">
                <a:latin typeface="+mn-ea"/>
              </a:rPr>
              <a:t>Main Features</a:t>
            </a:r>
            <a:endParaRPr lang="en-US" altLang="zh-CN" sz="1600" b="1" dirty="0">
              <a:latin typeface="+mn-ea"/>
            </a:endParaRPr>
          </a:p>
          <a:p>
            <a:r>
              <a:rPr lang="en-US" altLang="zh-CN" sz="1600" dirty="0">
                <a:latin typeface="+mn-ea"/>
              </a:rPr>
              <a:t> </a:t>
            </a:r>
            <a:endParaRPr lang="en-US" altLang="zh-CN" sz="1600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latin typeface="+mn-ea"/>
              </a:rPr>
              <a:t>1:</a:t>
            </a:r>
            <a:r>
              <a:rPr lang="zh-CN" altLang="en-US" sz="1600" b="1" dirty="0">
                <a:latin typeface="+mn-ea"/>
              </a:rPr>
              <a:t> </a:t>
            </a:r>
            <a:r>
              <a:rPr lang="en-US" altLang="zh-CN" sz="1600" dirty="0">
                <a:latin typeface="+mn-ea"/>
              </a:rPr>
              <a:t> Wi-Fi 6 Technology—AX1500 is equipped with the latest wireless technology, Wi-Fi 6, for faster speeds, greater capacity, and reduced network congestion.</a:t>
            </a:r>
            <a:endParaRPr lang="en-US" altLang="zh-CN" sz="1600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latin typeface="+mn-ea"/>
              </a:rPr>
              <a:t>2:</a:t>
            </a:r>
            <a:r>
              <a:rPr lang="zh-CN" altLang="en-US" sz="1600" b="1" dirty="0">
                <a:latin typeface="+mn-ea"/>
              </a:rPr>
              <a:t>  </a:t>
            </a:r>
            <a:r>
              <a:rPr lang="en-US" altLang="zh-CN" sz="1600" dirty="0">
                <a:latin typeface="+mn-ea"/>
              </a:rPr>
              <a:t>1.5 Gbps Speeds: Enjoy smooth streaming, downloading, and gaming all without buffering with Wi-Fi speeds of 1.5 Gbps.</a:t>
            </a:r>
            <a:endParaRPr lang="en-US" altLang="zh-CN" sz="1600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latin typeface="+mn-ea"/>
              </a:rPr>
              <a:t>3</a:t>
            </a:r>
            <a:r>
              <a:rPr lang="zh-CN" altLang="en-US" sz="1600" b="1" dirty="0">
                <a:latin typeface="+mn-ea"/>
              </a:rPr>
              <a:t>：</a:t>
            </a:r>
            <a:r>
              <a:rPr lang="en-US" altLang="zh-CN" sz="1600" dirty="0">
                <a:latin typeface="+mn-ea"/>
              </a:rPr>
              <a:t>Connect More Devices: Wi-Fi 6 technology communicates more data to more devices using OFDMA technology and MU-MIMO.</a:t>
            </a:r>
            <a:endParaRPr lang="en-US" altLang="zh-CN" sz="1600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latin typeface="+mn-ea"/>
              </a:rPr>
              <a:t>4</a:t>
            </a:r>
            <a:r>
              <a:rPr lang="zh-CN" altLang="en-US" sz="1600" b="1" dirty="0">
                <a:latin typeface="+mn-ea"/>
              </a:rPr>
              <a:t>：</a:t>
            </a:r>
            <a:r>
              <a:rPr lang="en-US" altLang="zh-CN" sz="1600" dirty="0">
                <a:latin typeface="+mn-ea"/>
              </a:rPr>
              <a:t>Extensive Coverage: Beamforming</a:t>
            </a:r>
            <a:r>
              <a:rPr lang="zh-CN" altLang="en-US" sz="1600" dirty="0">
                <a:latin typeface="+mn-ea"/>
              </a:rPr>
              <a:t> </a:t>
            </a:r>
            <a:r>
              <a:rPr lang="en-US" altLang="zh-CN" sz="1600" dirty="0">
                <a:latin typeface="+mn-ea"/>
              </a:rPr>
              <a:t>and four antennas combine to deliver focused reception to devices far away.</a:t>
            </a:r>
            <a:endParaRPr lang="zh-CN" altLang="en-US" sz="1600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128448" y="0"/>
            <a:ext cx="1711176" cy="609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95400" y="609412"/>
            <a:ext cx="26642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0" cap="none" spc="0" dirty="0">
                <a:ln w="0"/>
                <a:solidFill>
                  <a:srgbClr val="5DA6D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Product Overview</a:t>
            </a:r>
            <a:endParaRPr lang="zh-CN" altLang="en-US" sz="2400" b="0" cap="none" spc="0" dirty="0">
              <a:ln w="0"/>
              <a:solidFill>
                <a:srgbClr val="5DA6D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35280" y="2060575"/>
            <a:ext cx="4018915" cy="3387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45216" y="1187461"/>
          <a:ext cx="4874719" cy="4144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6515"/>
                <a:gridCol w="3548204"/>
              </a:tblGrid>
              <a:tr h="4464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Hardware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27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CPU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u="none" strike="noStrike" dirty="0">
                          <a:effectLst/>
                        </a:rPr>
                        <a:t>RTL8197H+RTL8832BR+RTL8367RB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44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GE WAN Port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zh-CN" sz="1200" b="0" dirty="0">
                          <a:latin typeface="+mn-ea"/>
                          <a:ea typeface="+mn-ea"/>
                        </a:rPr>
                        <a:t>1 x10/100/1000Mbps WAN</a:t>
                      </a:r>
                      <a:endParaRPr lang="zh-CN" altLang="zh-CN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GE LAN Port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zh-CN" sz="1200" b="0" dirty="0">
                          <a:latin typeface="+mn-ea"/>
                          <a:ea typeface="+mn-ea"/>
                        </a:rPr>
                        <a:t>x10/100/1000Mbps </a:t>
                      </a: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LAN</a:t>
                      </a:r>
                      <a:endParaRPr lang="zh-CN" altLang="en-US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7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Button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 x Reset, 1 x W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PS, </a:t>
                      </a:r>
                      <a: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 x DC IN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7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Memory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128MB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7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Flash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128MB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7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Antenna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2.4G: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5dBi; 5G: 5dBi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146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Power adapter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12V, 1A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263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Rated voltage /frequency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input:100-240VAC, 50/60Hz</a:t>
                      </a:r>
                      <a:endParaRPr lang="en-US" altLang="zh-CN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947033" y="1187733"/>
          <a:ext cx="5832648" cy="4557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7805"/>
                <a:gridCol w="4344843"/>
              </a:tblGrid>
              <a:tr h="4464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Wireless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11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Wireless standard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pt-BR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IEEE 802.11b/g/n/a/ac/ax</a:t>
                      </a:r>
                      <a:endParaRPr lang="pt-BR" altLang="en-US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Rate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1500Mbps</a:t>
                      </a:r>
                      <a:endParaRPr lang="en-US" altLang="zh-CN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5GHz: 1200Mbps</a:t>
                      </a:r>
                      <a:endParaRPr lang="en-US" altLang="zh-CN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2.4GHz: 300Mbps</a:t>
                      </a:r>
                      <a:endParaRPr lang="en-US" altLang="en-US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Frequency band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2.4GHz, 5GHz</a:t>
                      </a:r>
                      <a:endParaRPr lang="en-US" altLang="en-US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7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Bandwidth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2.4GHz: 20/40MHZ; 5GHz: 20/40/80MHz</a:t>
                      </a:r>
                      <a:endParaRPr lang="en-US" altLang="zh-CN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7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Channel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2.4GHz </a:t>
                      </a: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band: 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support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13 channels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channel 1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13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77">
                <a:tc vMerge="1"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5GHz </a:t>
                      </a:r>
                      <a:r>
                        <a:rPr lang="en-US" altLang="zh-CN" sz="1200" b="0" dirty="0">
                          <a:latin typeface="+mn-ea"/>
                          <a:ea typeface="+mn-ea"/>
                        </a:rPr>
                        <a:t>band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support channels: 36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40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44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48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149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153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157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161</a:t>
                      </a:r>
                      <a:r>
                        <a:rPr lang="zh-CN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165</a:t>
                      </a:r>
                      <a:endParaRPr lang="zh-CN" altLang="en-US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2700" marR="12700" marT="127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Sensitivity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802.11b: -90dBm /802.11g: -76dBm / 802.11n: -70dBm /802.11ac: -60dBm/802.11ax: -54dBm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8058">
                <a:tc>
                  <a:txBody>
                    <a:bodyPr/>
                    <a:lstStyle/>
                    <a:p>
                      <a:pPr algn="l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Wi-Fi security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WPA / WPA2/ WPA3, WPA-PSK/ WPA2-PSK encryption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Features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QAM-1024,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OFDMA, M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-MIMO, BSS coloring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Functions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TX Beamforming,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SSID hidden,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signal intensity regulation,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WPS, Wi-Fi Schedule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0067929" y="47280"/>
            <a:ext cx="1711176" cy="609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80169" y="570400"/>
            <a:ext cx="26635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0" cap="none" spc="0" dirty="0">
                <a:ln w="0"/>
                <a:solidFill>
                  <a:srgbClr val="5DA6D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Key Parameters</a:t>
            </a:r>
            <a:endParaRPr lang="zh-CN" altLang="en-US" sz="2400" b="0" cap="none" spc="0" dirty="0">
              <a:ln w="0"/>
              <a:solidFill>
                <a:srgbClr val="5DA6D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95960" y="5516880"/>
            <a:ext cx="5008880" cy="12153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66190" y="1091848"/>
          <a:ext cx="6702271" cy="5460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188"/>
                <a:gridCol w="5159083"/>
              </a:tblGrid>
              <a:tr h="360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Software</a:t>
                      </a:r>
                      <a:endParaRPr lang="en-US" altLang="zh-CN" sz="1600" b="1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l" fontAlgn="ctr"/>
                      <a:endParaRPr lang="en-US" altLang="zh-CN" sz="1600" b="1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Working mode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gateway,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bridge, repeater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NAT forwarding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virtual server,  DMZ, </a:t>
                      </a:r>
                      <a:r>
                        <a:rPr lang="en-US" altLang="zh-CN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uPnP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WAN access type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PPPoE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Dynamic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IP,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Static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IP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PPTP,  L2TP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101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Quality of Service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QoS, bandwidth control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664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DHCP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address reservation, DHCP Client List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245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DDNS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NO-IP, </a:t>
                      </a:r>
                      <a:r>
                        <a:rPr lang="en-US" altLang="zh-CN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DynDNS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143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Signal strength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through wall mode, standard mode, energy- conservation mode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405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System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tools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login password change, restart, restore to default, firmware upgrade, configuration backup/restore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remote firmware upgrade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7073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Functions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Easymesh</a:t>
                      </a:r>
                      <a:endParaRPr lang="en-US" altLang="zh-CN" sz="1200" b="0" i="0" u="none" strike="noStrike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TR-069</a:t>
                      </a:r>
                      <a:endParaRPr lang="zh-CN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7074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IPv4/IPv6 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7073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Network Time Protocol,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remote management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6241">
                <a:tc vMerge="1"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Firewall, URL filter, MAC filter, IP filter, port filter, domain filter, IGMP Proxy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416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VPN pass through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IPsec,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PPTP, L2TP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network status, network diagnostics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0128448" y="11276"/>
            <a:ext cx="1711176" cy="6094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80169" y="570400"/>
            <a:ext cx="26635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0" cap="none" spc="0" dirty="0">
                <a:ln w="0"/>
                <a:solidFill>
                  <a:srgbClr val="5DA6D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Key Parameters</a:t>
            </a:r>
            <a:endParaRPr lang="zh-CN" altLang="en-US" sz="2400" b="0" cap="none" spc="0" dirty="0">
              <a:ln w="0"/>
              <a:solidFill>
                <a:srgbClr val="5DA6D3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02195" y="1253490"/>
            <a:ext cx="4437625" cy="5136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lnSpc>
                <a:spcPts val="2200"/>
              </a:lnSpc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Others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Operating temperature       </a:t>
            </a:r>
            <a:r>
              <a:rPr lang="en-US" altLang="zh-CN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</a:t>
            </a:r>
            <a:r>
              <a:rPr lang="zh-CN" alt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℃～</a:t>
            </a:r>
            <a:r>
              <a:rPr lang="en-US" altLang="zh-CN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+40</a:t>
            </a:r>
            <a:r>
              <a:rPr lang="zh-CN" alt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℃</a:t>
            </a:r>
            <a:endParaRPr lang="zh-CN" altLang="en-US" sz="12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ts val="2200"/>
              </a:lnSpc>
            </a:pPr>
            <a:r>
              <a:rPr lang="en-US" altLang="zh-CN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</a:t>
            </a:r>
            <a:r>
              <a:rPr 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torage temperature           </a:t>
            </a:r>
            <a:r>
              <a:rPr lang="en-US" altLang="zh-CN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-10</a:t>
            </a:r>
            <a:r>
              <a:rPr lang="zh-CN" alt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℃～</a:t>
            </a:r>
            <a:r>
              <a:rPr lang="en-US" altLang="zh-CN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+70</a:t>
            </a:r>
            <a:r>
              <a:rPr lang="zh-CN" alt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℃</a:t>
            </a:r>
            <a:endParaRPr lang="zh-CN" altLang="en-US" sz="1200" i="0" u="none" strike="noStrike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Working humidity               10%～90%, Non-condensing</a:t>
            </a:r>
            <a:endParaRPr lang="en-US" sz="1200" i="0" u="none" strike="noStrike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Storage humidity                 10%～90%, Non-condensing</a:t>
            </a:r>
            <a:endParaRPr lang="en-US" sz="12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ts val="2200"/>
              </a:lnSpc>
            </a:pPr>
            <a:r>
              <a:rPr lang="en-US" altLang="zh-CN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Package Contents  </a:t>
            </a:r>
            <a:r>
              <a:rPr 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   Device*1</a:t>
            </a:r>
            <a:endParaRPr lang="en-US" sz="12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                                  </a:t>
            </a:r>
            <a:r>
              <a:rPr 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User manual*1</a:t>
            </a:r>
            <a:endParaRPr lang="en-US" sz="12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                                  </a:t>
            </a:r>
            <a:r>
              <a:rPr 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RJ45 ethernet cable*1</a:t>
            </a:r>
            <a:endParaRPr lang="en-US" sz="12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                                  </a:t>
            </a:r>
            <a:r>
              <a:rPr lang="en-US" sz="12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Power adapter*1</a:t>
            </a:r>
            <a:endParaRPr lang="en-US" sz="1200" i="0" u="none" strike="noStrike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en-US" sz="1200" i="0" u="none" strike="noStrike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Weight		      Dimension</a:t>
            </a:r>
            <a:endParaRPr lang="en-US" sz="1200" i="0" u="none" strike="noStrike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Giftbox         0.492KG           260mm*248mm*45mm</a:t>
            </a:r>
            <a:endParaRPr lang="en-US" sz="1200" i="0" u="none" strike="noStrike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Carton         11.15KG            525mm*475mm*280mm</a:t>
            </a:r>
            <a:endParaRPr lang="en-US" sz="1200" i="0" u="none" strike="noStrike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sz="1200" i="0" u="none" strike="noStrike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Pallet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236.5KG            1200mm*1000mm*1525mm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                   </a:t>
            </a:r>
            <a:r>
              <a:rPr lang="en-US" altLang="zh-CN" sz="12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altLang="zh-CN" sz="1200" i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20pcs/</a:t>
            </a:r>
            <a:r>
              <a:rPr lang="en-US" altLang="zh-CN" sz="1200" i="1" dirty="0" err="1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ctn</a:t>
            </a:r>
            <a:endParaRPr lang="en-US" altLang="zh-CN" sz="1200" i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fontAlgn="auto">
              <a:lnSpc>
                <a:spcPts val="2200"/>
              </a:lnSpc>
            </a:pPr>
            <a:r>
              <a:rPr lang="en-US" altLang="zh-CN" sz="1200" i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                    20ctns/pallet</a:t>
            </a:r>
            <a:endParaRPr lang="en-US" altLang="zh-CN" sz="1200" i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UNIT_TABLE_BEAUTIFY" val="smartTable{fe317b65-f79d-48b9-ae81-3d1f71f1bed3}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TABLE_BEAUTIFY" val="smartTable{a8c20dad-afde-4bef-b268-f8e25b4d075b}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UNIT_TABLE_BEAUTIFY" val="smartTable{e871561d-733b-444e-a9fe-ac6e7e59f4ae}"/>
</p:tagLst>
</file>

<file path=ppt/tags/tag133.xml><?xml version="1.0" encoding="utf-8"?>
<p:tagLst xmlns:p="http://schemas.openxmlformats.org/presentationml/2006/main">
  <p:tag name="KSO_WPP_MARK_KEY" val="5c0cc2f4-ee20-498c-89c8-5b454ae586e8"/>
  <p:tag name="COMMONDATA" val="eyJoZGlkIjoiYTQ3ZTcwOWVkODM1M2JlYjBiZWYzOWYwOGM5MGIxMTkifQ=="/>
  <p:tag name="commondata" val="eyJoZGlkIjoiMzdiOGMyMDg4OWNlN2I4NjNmNzgxZGZkNjdlNjE3MWEifQ==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2935</Words>
  <Application>WPS 演示</Application>
  <PresentationFormat>宽屏</PresentationFormat>
  <Paragraphs>186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2_自定义设计方案</vt:lpstr>
      <vt:lpstr>1_自定义设计方案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lct</dc:creator>
  <cp:lastModifiedBy>徐万</cp:lastModifiedBy>
  <cp:revision>563</cp:revision>
  <dcterms:created xsi:type="dcterms:W3CDTF">2016-03-12T02:41:00Z</dcterms:created>
  <dcterms:modified xsi:type="dcterms:W3CDTF">2023-11-11T03:52:56Z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B77F293DC8FE4FE29FAA97C4D2D6B360</vt:lpwstr>
  </property>
</Properties>
</file>